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84" r:id="rId3"/>
    <p:sldId id="259" r:id="rId4"/>
    <p:sldId id="286" r:id="rId5"/>
    <p:sldId id="267" r:id="rId6"/>
    <p:sldId id="261" r:id="rId7"/>
    <p:sldId id="285" r:id="rId8"/>
    <p:sldId id="264" r:id="rId9"/>
    <p:sldId id="275" r:id="rId10"/>
    <p:sldId id="288" r:id="rId11"/>
    <p:sldId id="279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206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영상에서 보셨듯이 아파트 비흡연자와 흡연자의 고질적인 문제를 어떻게 해결할 수 있을까 생각을 해보았습니다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스마트 모드 </a:t>
            </a:r>
            <a:r>
              <a:rPr lang="en-US" altLang="ko-KR" dirty="0"/>
              <a:t>– </a:t>
            </a:r>
            <a:r>
              <a:rPr lang="ko-KR" altLang="en-US" dirty="0"/>
              <a:t>사용자가 설정한 희망 온도</a:t>
            </a:r>
            <a:r>
              <a:rPr lang="en-US" altLang="ko-KR" dirty="0"/>
              <a:t>, </a:t>
            </a:r>
            <a:r>
              <a:rPr lang="ko-KR" altLang="en-US" dirty="0"/>
              <a:t>미세먼지 정도</a:t>
            </a:r>
            <a:r>
              <a:rPr lang="en-US" altLang="ko-KR" dirty="0"/>
              <a:t>, </a:t>
            </a:r>
            <a:r>
              <a:rPr lang="ko-KR" altLang="en-US" dirty="0"/>
              <a:t>습도에 따라 창문을 열고 닫음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38589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336450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5934310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ack">
    <p:bg>
      <p:bgPr>
        <a:solidFill>
          <a:srgbClr val="0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F48A1D-6663-4E5C-B148-D4A0B834F2B9}"/>
              </a:ext>
            </a:extLst>
          </p:cNvPr>
          <p:cNvSpPr/>
          <p:nvPr/>
        </p:nvSpPr>
        <p:spPr>
          <a:xfrm>
            <a:off x="399495" y="390617"/>
            <a:ext cx="8333988" cy="322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4149238" y="2001914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400" b="1" spc="3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클리네요</a:t>
            </a:r>
            <a:endParaRPr lang="en" sz="5400" b="1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Shape 41">
            <a:extLst>
              <a:ext uri="{FF2B5EF4-FFF2-40B4-BE49-F238E27FC236}">
                <a16:creationId xmlns:a16="http://schemas.microsoft.com/office/drawing/2014/main" id="{BDC96146-68A4-497E-AAD7-C5344B78E12F}"/>
              </a:ext>
            </a:extLst>
          </p:cNvPr>
          <p:cNvSpPr txBox="1">
            <a:spLocks/>
          </p:cNvSpPr>
          <p:nvPr/>
        </p:nvSpPr>
        <p:spPr>
          <a:xfrm>
            <a:off x="665825" y="390617"/>
            <a:ext cx="6931317" cy="2009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36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사물인터넷을 이용한 창문 </a:t>
            </a:r>
            <a:endParaRPr lang="en-US" altLang="ko-KR" sz="4000" u="sng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4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시스템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EF6D3E4-2407-45C8-8934-468432EEC7E0}"/>
              </a:ext>
            </a:extLst>
          </p:cNvPr>
          <p:cNvSpPr/>
          <p:nvPr/>
        </p:nvSpPr>
        <p:spPr>
          <a:xfrm rot="10800000">
            <a:off x="7908096" y="3453414"/>
            <a:ext cx="825387" cy="71154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39FD07-B11B-49C7-BD8E-839DAA4365DB}"/>
              </a:ext>
            </a:extLst>
          </p:cNvPr>
          <p:cNvCxnSpPr>
            <a:cxnSpLocks/>
          </p:cNvCxnSpPr>
          <p:nvPr/>
        </p:nvCxnSpPr>
        <p:spPr>
          <a:xfrm>
            <a:off x="7597142" y="6048658"/>
            <a:ext cx="0" cy="2308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712205-C52A-4966-83DC-9C12C737718C}"/>
              </a:ext>
            </a:extLst>
          </p:cNvPr>
          <p:cNvSpPr txBox="1"/>
          <p:nvPr/>
        </p:nvSpPr>
        <p:spPr>
          <a:xfrm>
            <a:off x="6807007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김택서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FBE99A-CE6A-4965-A2F0-B5F3FDCAEBC5}"/>
              </a:ext>
            </a:extLst>
          </p:cNvPr>
          <p:cNvSpPr txBox="1"/>
          <p:nvPr/>
        </p:nvSpPr>
        <p:spPr>
          <a:xfrm>
            <a:off x="7845694" y="60101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유성진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2A7866-8A12-4AB0-A10F-9B0B77CFB7A6}"/>
              </a:ext>
            </a:extLst>
          </p:cNvPr>
          <p:cNvSpPr/>
          <p:nvPr/>
        </p:nvSpPr>
        <p:spPr>
          <a:xfrm>
            <a:off x="6625154" y="5705388"/>
            <a:ext cx="2032986" cy="2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9D2E24-A474-440A-AEC0-D353681E8DB3}"/>
              </a:ext>
            </a:extLst>
          </p:cNvPr>
          <p:cNvSpPr/>
          <p:nvPr/>
        </p:nvSpPr>
        <p:spPr>
          <a:xfrm>
            <a:off x="488271" y="5675801"/>
            <a:ext cx="3302493" cy="645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 2017</a:t>
            </a:r>
            <a:r>
              <a:rPr lang="ko-KR" altLang="en-US" sz="1600" dirty="0">
                <a:solidFill>
                  <a:schemeClr val="bg1"/>
                </a:solidFill>
              </a:rPr>
              <a:t>년 </a:t>
            </a:r>
            <a:r>
              <a:rPr lang="ko-KR" altLang="en-US" sz="1600" b="1" dirty="0">
                <a:solidFill>
                  <a:schemeClr val="bg1"/>
                </a:solidFill>
              </a:rPr>
              <a:t>아이디어 </a:t>
            </a:r>
            <a:r>
              <a:rPr lang="ko-KR" altLang="en-US" sz="1600" dirty="0" err="1">
                <a:solidFill>
                  <a:schemeClr val="bg1"/>
                </a:solidFill>
              </a:rPr>
              <a:t>융합팩토리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3D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메이커스리그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6</a:t>
            </a:r>
            <a:r>
              <a:rPr lang="ko-KR" altLang="en-US" sz="1600" b="1" dirty="0">
                <a:solidFill>
                  <a:schemeClr val="bg1"/>
                </a:solidFill>
              </a:rPr>
              <a:t>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254AB-64E4-46B1-B767-8ABCC057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궁금해하실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D5386-F74E-4DB6-9872-6532F694D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846" y="1468074"/>
            <a:ext cx="7359739" cy="939368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창문에는 여닫이 창문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미닫이 창문 등 형태가 많은데 이런 문제 처리는 어떻게 할 것 인가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F6598-77F8-42C3-933F-986B4D4B13A3}"/>
              </a:ext>
            </a:extLst>
          </p:cNvPr>
          <p:cNvSpPr/>
          <p:nvPr/>
        </p:nvSpPr>
        <p:spPr>
          <a:xfrm>
            <a:off x="892430" y="1811131"/>
            <a:ext cx="7483801" cy="2334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먼저 저희가 제작 해볼 작품은 신청서에 보이는 것처럼 아파트에서 많이 쓰이는 미닫이 창문입니다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창문 형태가 다양한 함에 따라 그에 맞게 또 설계 </a:t>
            </a:r>
            <a:r>
              <a:rPr lang="ko-KR" altLang="en-US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할려합니다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닫고 열기 원리는 화재 시 사용되는 창문개폐기들을  참고할 예정입니다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7692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1802238" y="2663250"/>
            <a:ext cx="5539500" cy="46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" sz="24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1916713" y="3128200"/>
            <a:ext cx="5539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더 궁금하신 점 질문해 주세요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!</a:t>
            </a:r>
            <a:endParaRPr lang="en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4182415" y="1581369"/>
            <a:ext cx="779197" cy="779197"/>
            <a:chOff x="1278900" y="2333250"/>
            <a:chExt cx="381175" cy="381175"/>
          </a:xfrm>
        </p:grpSpPr>
        <p:sp>
          <p:nvSpPr>
            <p:cNvPr id="254" name="Shape 25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1D1D1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A2D15E-8673-4F2E-ACC4-73BA8EFF064A}"/>
              </a:ext>
            </a:extLst>
          </p:cNvPr>
          <p:cNvSpPr/>
          <p:nvPr/>
        </p:nvSpPr>
        <p:spPr>
          <a:xfrm>
            <a:off x="878890" y="2752077"/>
            <a:ext cx="2929631" cy="128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INDEX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D7C5FA-EE0D-478F-ACE8-B95327420309}"/>
              </a:ext>
            </a:extLst>
          </p:cNvPr>
          <p:cNvCxnSpPr/>
          <p:nvPr/>
        </p:nvCxnSpPr>
        <p:spPr>
          <a:xfrm>
            <a:off x="4376691" y="2135079"/>
            <a:ext cx="0" cy="2547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B67DAB-7E2B-4263-9132-4C2269ABD1B2}"/>
              </a:ext>
            </a:extLst>
          </p:cNvPr>
          <p:cNvSpPr/>
          <p:nvPr/>
        </p:nvSpPr>
        <p:spPr>
          <a:xfrm>
            <a:off x="4705165" y="1460376"/>
            <a:ext cx="3559946" cy="3440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동기 및 의도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설명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4464270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동기 및 의도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비흡연자 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흡연자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담배 냄새에 창문 못 열어요 폭염 속 층간흡연 갈등">
            <a:hlinkClick r:id="" action="ppaction://media"/>
            <a:extLst>
              <a:ext uri="{FF2B5EF4-FFF2-40B4-BE49-F238E27FC236}">
                <a16:creationId xmlns:a16="http://schemas.microsoft.com/office/drawing/2014/main" id="{BE480563-073D-4782-89AA-017959CEE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07" y="1210465"/>
            <a:ext cx="7934356" cy="44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7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고질적인 불편함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1073748" y="2187600"/>
            <a:ext cx="2482800" cy="2482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T Serif"/>
                <a:sym typeface="PT Serif"/>
              </a:rPr>
              <a:t>비흡연자</a:t>
            </a:r>
            <a:endParaRPr lang="en" sz="2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T Serif"/>
              <a:sym typeface="PT Serif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5587451" y="2187600"/>
            <a:ext cx="2482800" cy="2482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T Serif"/>
                <a:sym typeface="PT Serif"/>
              </a:rPr>
              <a:t>흡연자</a:t>
            </a:r>
            <a:endParaRPr lang="en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T Serif"/>
              <a:sym typeface="PT Serif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41A1D7-D88B-4E58-830C-C5FC574DB111}"/>
              </a:ext>
            </a:extLst>
          </p:cNvPr>
          <p:cNvSpPr/>
          <p:nvPr/>
        </p:nvSpPr>
        <p:spPr>
          <a:xfrm>
            <a:off x="1946725" y="2441360"/>
            <a:ext cx="736846" cy="71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3600" dirty="0">
                <a:solidFill>
                  <a:schemeClr val="tx1"/>
                </a:solidFill>
                <a:latin typeface="PT Serif"/>
                <a:ea typeface="PT Serif"/>
                <a:cs typeface="PT Serif"/>
                <a:sym typeface="PT Serif"/>
              </a:rPr>
              <a:t>😒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78503C0-F611-47F9-AEFF-A8ED87A84770}"/>
              </a:ext>
            </a:extLst>
          </p:cNvPr>
          <p:cNvCxnSpPr/>
          <p:nvPr/>
        </p:nvCxnSpPr>
        <p:spPr>
          <a:xfrm>
            <a:off x="3648721" y="2974019"/>
            <a:ext cx="1920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811AC72-7937-4C93-A588-364D97940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50" y="2187600"/>
            <a:ext cx="625181" cy="62240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693F07-697F-472B-8F01-2C2E73BA5328}"/>
              </a:ext>
            </a:extLst>
          </p:cNvPr>
          <p:cNvCxnSpPr/>
          <p:nvPr/>
        </p:nvCxnSpPr>
        <p:spPr>
          <a:xfrm flipH="1">
            <a:off x="3648721" y="3604333"/>
            <a:ext cx="1920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2A668-FEC4-4103-BCE4-371DACC42C09}"/>
              </a:ext>
            </a:extLst>
          </p:cNvPr>
          <p:cNvSpPr/>
          <p:nvPr/>
        </p:nvSpPr>
        <p:spPr>
          <a:xfrm>
            <a:off x="3844031" y="3755255"/>
            <a:ext cx="1455938" cy="346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돈 주고 </a:t>
            </a:r>
            <a:r>
              <a:rPr lang="ko-KR" altLang="en-US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피는건데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334904" y="2187600"/>
            <a:ext cx="2482800" cy="248280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T Serif"/>
                <a:sym typeface="PT Serif"/>
              </a:rPr>
              <a:t>해결 방안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T Serif"/>
                <a:sym typeface="PT Serif"/>
              </a:rPr>
              <a:t>!</a:t>
            </a:r>
            <a:endParaRPr lang="en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T Serif"/>
              <a:sym typeface="PT Serif"/>
            </a:endParaRPr>
          </a:p>
        </p:txBody>
      </p:sp>
      <p:grpSp>
        <p:nvGrpSpPr>
          <p:cNvPr id="16" name="Shape 405">
            <a:extLst>
              <a:ext uri="{FF2B5EF4-FFF2-40B4-BE49-F238E27FC236}">
                <a16:creationId xmlns:a16="http://schemas.microsoft.com/office/drawing/2014/main" id="{5B7D5F74-FA31-4B26-BC33-4E79F602138C}"/>
              </a:ext>
            </a:extLst>
          </p:cNvPr>
          <p:cNvGrpSpPr/>
          <p:nvPr/>
        </p:nvGrpSpPr>
        <p:grpSpPr>
          <a:xfrm>
            <a:off x="6522825" y="2490441"/>
            <a:ext cx="612042" cy="612043"/>
            <a:chOff x="2623270" y="2333266"/>
            <a:chExt cx="381174" cy="381178"/>
          </a:xfrm>
        </p:grpSpPr>
        <p:sp>
          <p:nvSpPr>
            <p:cNvPr id="17" name="Shape 406">
              <a:extLst>
                <a:ext uri="{FF2B5EF4-FFF2-40B4-BE49-F238E27FC236}">
                  <a16:creationId xmlns:a16="http://schemas.microsoft.com/office/drawing/2014/main" id="{ACAB1C29-174F-4A99-A1F8-B2B520A966CD}"/>
                </a:ext>
              </a:extLst>
            </p:cNvPr>
            <p:cNvSpPr/>
            <p:nvPr/>
          </p:nvSpPr>
          <p:spPr>
            <a:xfrm>
              <a:off x="2623270" y="2333266"/>
              <a:ext cx="381174" cy="381178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07">
              <a:extLst>
                <a:ext uri="{FF2B5EF4-FFF2-40B4-BE49-F238E27FC236}">
                  <a16:creationId xmlns:a16="http://schemas.microsoft.com/office/drawing/2014/main" id="{8A69B769-D9F3-4867-B02D-DFB5DCFB820F}"/>
                </a:ext>
              </a:extLst>
            </p:cNvPr>
            <p:cNvSpPr/>
            <p:nvPr/>
          </p:nvSpPr>
          <p:spPr>
            <a:xfrm>
              <a:off x="2869866" y="2503140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08">
              <a:extLst>
                <a:ext uri="{FF2B5EF4-FFF2-40B4-BE49-F238E27FC236}">
                  <a16:creationId xmlns:a16="http://schemas.microsoft.com/office/drawing/2014/main" id="{B3D4E5C2-0DBC-4367-BBC3-7E587E363EFE}"/>
                </a:ext>
              </a:extLst>
            </p:cNvPr>
            <p:cNvSpPr/>
            <p:nvPr/>
          </p:nvSpPr>
          <p:spPr>
            <a:xfrm>
              <a:off x="2713996" y="2503142"/>
              <a:ext cx="43875" cy="47526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09">
              <a:extLst>
                <a:ext uri="{FF2B5EF4-FFF2-40B4-BE49-F238E27FC236}">
                  <a16:creationId xmlns:a16="http://schemas.microsoft.com/office/drawing/2014/main" id="{79F56F1F-C265-4C57-9B49-7D1495CC5FB5}"/>
                </a:ext>
              </a:extLst>
            </p:cNvPr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구름 11">
            <a:extLst>
              <a:ext uri="{FF2B5EF4-FFF2-40B4-BE49-F238E27FC236}">
                <a16:creationId xmlns:a16="http://schemas.microsoft.com/office/drawing/2014/main" id="{C080A6EB-5D3B-4C52-AEAB-BC525AECCF48}"/>
              </a:ext>
            </a:extLst>
          </p:cNvPr>
          <p:cNvSpPr/>
          <p:nvPr/>
        </p:nvSpPr>
        <p:spPr>
          <a:xfrm>
            <a:off x="7032532" y="2641775"/>
            <a:ext cx="294800" cy="309373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C99B71-90AA-4421-B6DA-5B56E74F1FC1}"/>
              </a:ext>
            </a:extLst>
          </p:cNvPr>
          <p:cNvSpPr/>
          <p:nvPr/>
        </p:nvSpPr>
        <p:spPr>
          <a:xfrm>
            <a:off x="1946725" y="2446017"/>
            <a:ext cx="736846" cy="71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" sz="3600" dirty="0">
                <a:solidFill>
                  <a:schemeClr val="tx1"/>
                </a:solidFill>
                <a:latin typeface="PT Serif"/>
                <a:ea typeface="PT Serif"/>
                <a:cs typeface="PT Serif"/>
                <a:sym typeface="PT Serif"/>
              </a:rPr>
              <a:t>😉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의도</a:t>
            </a:r>
            <a:endParaRPr lang="en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indent="-228600">
              <a:lnSpc>
                <a:spcPct val="150000"/>
              </a:lnSpc>
            </a:pPr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층간 흡연 문제 해결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흡연자와 비흡연자 모두 존중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흡연 문제 뿐 아니라 기능을 더 추가하여 스마트한 창문을 만들자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marL="457200" lvl="0" indent="-228600" rtl="0">
              <a:spcBef>
                <a:spcPts val="0"/>
              </a:spcBef>
            </a:pP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algn="ctr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층간 흡연 문제 해결을 위한 다기능 자동 창문개폐기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marL="228600" algn="ctr">
              <a:buNone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algn="ctr">
              <a:buNone/>
            </a:pPr>
            <a:r>
              <a:rPr lang="ko-KR" altLang="en-US" sz="3600" u="sng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클리네요</a:t>
            </a:r>
            <a:endParaRPr lang="ko-KR" altLang="en-US" sz="3600" u="sng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2B237-C809-4133-993A-213EED11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344983-EB3B-4312-BC4A-8170FFB2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59" y="4346712"/>
            <a:ext cx="2533082" cy="1551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89BB37-FDD6-436E-8140-4BEE7C31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82" y="1549933"/>
            <a:ext cx="2162477" cy="2162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380929-5072-400D-AF95-E637B7FBF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20" y="14680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989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738600" y="2150100"/>
            <a:ext cx="24711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창문개폐기</a:t>
            </a:r>
            <a:endParaRPr lang="en-US" altLang="ko-KR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사용자의 조작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앱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or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이나 담배 냄새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기온 조절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비 여부 등에 따라 자동으로  열고 닫을 수 있습니다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3336453" y="2150100"/>
            <a:ext cx="24711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밖</a:t>
            </a:r>
            <a:r>
              <a:rPr lang="en-US" altLang="ko-KR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/</a:t>
            </a:r>
            <a:r>
              <a:rPr lang="ko-KR" alt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안 상태  정보 표시</a:t>
            </a:r>
            <a:endParaRPr lang="en-US" altLang="ko-KR" sz="18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endParaRPr lang="en" sz="1800" b="1" i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 lv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앱이나 웹을 통해 밖과 안의 기온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등의 상태를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spcBef>
                <a:spcPts val="0"/>
              </a:spcBef>
              <a:buNone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표시하고 알려줍니다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3"/>
          </p:nvPr>
        </p:nvSpPr>
        <p:spPr>
          <a:xfrm>
            <a:off x="5934306" y="2150100"/>
            <a:ext cx="24711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Playfair Display"/>
                <a:sym typeface="Playfair Display"/>
              </a:rPr>
              <a:t>태양광  전원 회로</a:t>
            </a:r>
            <a:endParaRPr lang="en-US" altLang="ko-KR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Playfair Display"/>
              <a:sym typeface="Playfair Display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태양광을 통해 전기를 공급받아 한 번 설치하면 반 영구적으로 작동하도록 합니다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5382013" y="866400"/>
            <a:ext cx="2554201" cy="512522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4294967295"/>
          </p:nvPr>
        </p:nvSpPr>
        <p:spPr>
          <a:xfrm>
            <a:off x="987425" y="1079700"/>
            <a:ext cx="3571800" cy="469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앱이나 웹을 통한 시스템 서비스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클릭으로 창문 열기 </a:t>
            </a:r>
            <a:r>
              <a:rPr lang="en-US" altLang="ko-KR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닫기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밖과 안의 상태 표시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기온 조절 설정 등</a:t>
            </a: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sz="1800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067D3-8771-4147-A8BC-2E9886DD9B43}"/>
              </a:ext>
            </a:extLst>
          </p:cNvPr>
          <p:cNvSpPr/>
          <p:nvPr/>
        </p:nvSpPr>
        <p:spPr>
          <a:xfrm>
            <a:off x="5504155" y="1305017"/>
            <a:ext cx="2317072" cy="411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14F0F9-E477-40F0-88BE-0AAB7F1AAD47}"/>
              </a:ext>
            </a:extLst>
          </p:cNvPr>
          <p:cNvGrpSpPr/>
          <p:nvPr/>
        </p:nvGrpSpPr>
        <p:grpSpPr>
          <a:xfrm>
            <a:off x="5504155" y="1455868"/>
            <a:ext cx="2317072" cy="307777"/>
            <a:chOff x="0" y="459132"/>
            <a:chExt cx="7315200" cy="917194"/>
          </a:xfrm>
        </p:grpSpPr>
        <p:sp>
          <p:nvSpPr>
            <p:cNvPr id="27" name="Action Bar">
              <a:extLst>
                <a:ext uri="{FF2B5EF4-FFF2-40B4-BE49-F238E27FC236}">
                  <a16:creationId xmlns:a16="http://schemas.microsoft.com/office/drawing/2014/main" id="{E5F90D55-0078-42BB-81C8-C2371F6787DC}"/>
                </a:ext>
              </a:extLst>
            </p:cNvPr>
            <p:cNvSpPr/>
            <p:nvPr/>
          </p:nvSpPr>
          <p:spPr>
            <a:xfrm>
              <a:off x="0" y="459132"/>
              <a:ext cx="7315200" cy="90611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127000" dist="25400" dir="5400000" algn="t" rotWithShape="0">
                <a:prstClr val="black">
                  <a:alpha val="26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Refresh">
              <a:extLst>
                <a:ext uri="{FF2B5EF4-FFF2-40B4-BE49-F238E27FC236}">
                  <a16:creationId xmlns:a16="http://schemas.microsoft.com/office/drawing/2014/main" id="{E3BE4DE2-C84B-41A7-89DC-B5D03CDB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002" y="627434"/>
              <a:ext cx="609600" cy="609600"/>
            </a:xfrm>
            <a:prstGeom prst="rect">
              <a:avLst/>
            </a:prstGeom>
          </p:spPr>
        </p:pic>
        <p:sp>
          <p:nvSpPr>
            <p:cNvPr id="29" name="Up Caret">
              <a:extLst>
                <a:ext uri="{FF2B5EF4-FFF2-40B4-BE49-F238E27FC236}">
                  <a16:creationId xmlns:a16="http://schemas.microsoft.com/office/drawing/2014/main" id="{34792DAC-2389-49CF-8878-219CF780E517}"/>
                </a:ext>
              </a:extLst>
            </p:cNvPr>
            <p:cNvSpPr>
              <a:spLocks noChangeAspect="1"/>
            </p:cNvSpPr>
            <p:nvPr/>
          </p:nvSpPr>
          <p:spPr>
            <a:xfrm rot="-10800000">
              <a:off x="85775" y="783283"/>
              <a:ext cx="126444" cy="267325"/>
            </a:xfrm>
            <a:prstGeom prst="chevron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pp Title">
              <a:extLst>
                <a:ext uri="{FF2B5EF4-FFF2-40B4-BE49-F238E27FC236}">
                  <a16:creationId xmlns:a16="http://schemas.microsoft.com/office/drawing/2014/main" id="{64E9A56E-976D-4923-B444-E868B8140840}"/>
                </a:ext>
              </a:extLst>
            </p:cNvPr>
            <p:cNvSpPr txBox="1"/>
            <p:nvPr/>
          </p:nvSpPr>
          <p:spPr>
            <a:xfrm>
              <a:off x="846542" y="459132"/>
              <a:ext cx="3165669" cy="917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Cleanair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31" name="App Icon">
              <a:extLst>
                <a:ext uri="{FF2B5EF4-FFF2-40B4-BE49-F238E27FC236}">
                  <a16:creationId xmlns:a16="http://schemas.microsoft.com/office/drawing/2014/main" id="{0661DD2A-7AF6-4F2B-B9A3-BE1EA2CAB4B0}"/>
                </a:ext>
              </a:extLst>
            </p:cNvPr>
            <p:cNvGrpSpPr/>
            <p:nvPr/>
          </p:nvGrpSpPr>
          <p:grpSpPr>
            <a:xfrm>
              <a:off x="296843" y="663078"/>
              <a:ext cx="493053" cy="531395"/>
              <a:chOff x="296843" y="663078"/>
              <a:chExt cx="493053" cy="531395"/>
            </a:xfrm>
          </p:grpSpPr>
          <p:sp>
            <p:nvSpPr>
              <p:cNvPr id="36" name="Shadow">
                <a:extLst>
                  <a:ext uri="{FF2B5EF4-FFF2-40B4-BE49-F238E27FC236}">
                    <a16:creationId xmlns:a16="http://schemas.microsoft.com/office/drawing/2014/main" id="{6D0E9EB7-908B-45DC-927F-601D9D8AD61D}"/>
                  </a:ext>
                </a:extLst>
              </p:cNvPr>
              <p:cNvSpPr/>
              <p:nvPr/>
            </p:nvSpPr>
            <p:spPr>
              <a:xfrm>
                <a:off x="296843" y="663078"/>
                <a:ext cx="493053" cy="50783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perspectiveBelow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ain Plate">
                <a:extLst>
                  <a:ext uri="{FF2B5EF4-FFF2-40B4-BE49-F238E27FC236}">
                    <a16:creationId xmlns:a16="http://schemas.microsoft.com/office/drawing/2014/main" id="{035028BA-48B5-40B7-8E86-84E44C7B14D9}"/>
                  </a:ext>
                </a:extLst>
              </p:cNvPr>
              <p:cNvSpPr/>
              <p:nvPr/>
            </p:nvSpPr>
            <p:spPr>
              <a:xfrm>
                <a:off x="296843" y="686642"/>
                <a:ext cx="493053" cy="50783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perspectiveBelow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Overflow Icon">
              <a:extLst>
                <a:ext uri="{FF2B5EF4-FFF2-40B4-BE49-F238E27FC236}">
                  <a16:creationId xmlns:a16="http://schemas.microsoft.com/office/drawing/2014/main" id="{CCF4D1D4-211E-4E04-BC84-33BAE9FD5A63}"/>
                </a:ext>
              </a:extLst>
            </p:cNvPr>
            <p:cNvGrpSpPr/>
            <p:nvPr/>
          </p:nvGrpSpPr>
          <p:grpSpPr>
            <a:xfrm>
              <a:off x="6734892" y="735091"/>
              <a:ext cx="93018" cy="375234"/>
              <a:chOff x="6734892" y="735091"/>
              <a:chExt cx="93018" cy="375234"/>
            </a:xfrm>
          </p:grpSpPr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9E660C33-C03F-479D-98A0-95798A6EA131}"/>
                  </a:ext>
                </a:extLst>
              </p:cNvPr>
              <p:cNvSpPr/>
              <p:nvPr/>
            </p:nvSpPr>
            <p:spPr>
              <a:xfrm>
                <a:off x="6734892" y="735091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EA7895AC-D958-4342-9314-2B51EB67B000}"/>
                  </a:ext>
                </a:extLst>
              </p:cNvPr>
              <p:cNvSpPr/>
              <p:nvPr/>
            </p:nvSpPr>
            <p:spPr>
              <a:xfrm>
                <a:off x="6734892" y="876199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BCB4AADB-236E-4874-B1A9-27AC7EEE4424}"/>
                  </a:ext>
                </a:extLst>
              </p:cNvPr>
              <p:cNvSpPr/>
              <p:nvPr/>
            </p:nvSpPr>
            <p:spPr>
              <a:xfrm>
                <a:off x="6734892" y="1017307"/>
                <a:ext cx="93018" cy="9301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Notification Bar">
            <a:extLst>
              <a:ext uri="{FF2B5EF4-FFF2-40B4-BE49-F238E27FC236}">
                <a16:creationId xmlns:a16="http://schemas.microsoft.com/office/drawing/2014/main" id="{EAA52C2A-E2DD-4865-ADBF-46D9F5A6E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55" y="1305017"/>
            <a:ext cx="2317072" cy="150851"/>
          </a:xfrm>
          <a:prstGeom prst="rect">
            <a:avLst/>
          </a:prstGeom>
        </p:spPr>
      </p:pic>
      <p:pic>
        <p:nvPicPr>
          <p:cNvPr id="39" name="Soft Button">
            <a:extLst>
              <a:ext uri="{FF2B5EF4-FFF2-40B4-BE49-F238E27FC236}">
                <a16:creationId xmlns:a16="http://schemas.microsoft.com/office/drawing/2014/main" id="{BF6DA930-9ECB-426A-87B6-7218EC99A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49" y="5169895"/>
            <a:ext cx="2334278" cy="291785"/>
          </a:xfrm>
          <a:prstGeom prst="rect">
            <a:avLst/>
          </a:prstGeom>
        </p:spPr>
      </p:pic>
      <p:grpSp>
        <p:nvGrpSpPr>
          <p:cNvPr id="47" name="Card">
            <a:extLst>
              <a:ext uri="{FF2B5EF4-FFF2-40B4-BE49-F238E27FC236}">
                <a16:creationId xmlns:a16="http://schemas.microsoft.com/office/drawing/2014/main" id="{400C0ACE-3492-4162-AA1A-A531D6A38079}"/>
              </a:ext>
            </a:extLst>
          </p:cNvPr>
          <p:cNvGrpSpPr/>
          <p:nvPr/>
        </p:nvGrpSpPr>
        <p:grpSpPr>
          <a:xfrm>
            <a:off x="5507671" y="1776066"/>
            <a:ext cx="2319566" cy="2040602"/>
            <a:chOff x="201216" y="1633090"/>
            <a:chExt cx="6912768" cy="5865375"/>
          </a:xfrm>
        </p:grpSpPr>
        <p:sp>
          <p:nvSpPr>
            <p:cNvPr id="127" name="Card">
              <a:extLst>
                <a:ext uri="{FF2B5EF4-FFF2-40B4-BE49-F238E27FC236}">
                  <a16:creationId xmlns:a16="http://schemas.microsoft.com/office/drawing/2014/main" id="{07D03BF5-A0B4-4280-AAF0-6D228AB7387A}"/>
                </a:ext>
              </a:extLst>
            </p:cNvPr>
            <p:cNvSpPr/>
            <p:nvPr/>
          </p:nvSpPr>
          <p:spPr>
            <a:xfrm>
              <a:off x="201216" y="1633090"/>
              <a:ext cx="6912768" cy="5865375"/>
            </a:xfrm>
            <a:prstGeom prst="roundRect">
              <a:avLst>
                <a:gd name="adj" fmla="val 35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/>
            </a:p>
          </p:txBody>
        </p:sp>
        <p:sp>
          <p:nvSpPr>
            <p:cNvPr id="128" name="Card Title">
              <a:extLst>
                <a:ext uri="{FF2B5EF4-FFF2-40B4-BE49-F238E27FC236}">
                  <a16:creationId xmlns:a16="http://schemas.microsoft.com/office/drawing/2014/main" id="{A093FC35-D716-4A03-B5AD-EE54BBFFE8DB}"/>
                </a:ext>
              </a:extLst>
            </p:cNvPr>
            <p:cNvSpPr txBox="1"/>
            <p:nvPr/>
          </p:nvSpPr>
          <p:spPr>
            <a:xfrm>
              <a:off x="543370" y="1881841"/>
              <a:ext cx="4392488" cy="751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858585"/>
                  </a:solidFill>
                  <a:latin typeface="Roboto Lt" pitchFamily="2" charset="0"/>
                  <a:ea typeface="Roboto Lt" pitchFamily="2" charset="0"/>
                </a:rPr>
                <a:t>현재 상태</a:t>
              </a:r>
              <a:endParaRPr lang="en-US" sz="1100" dirty="0">
                <a:solidFill>
                  <a:srgbClr val="858585"/>
                </a:solidFill>
                <a:latin typeface="Roboto Lt" pitchFamily="2" charset="0"/>
                <a:ea typeface="Roboto Lt" pitchFamily="2" charset="0"/>
              </a:endParaRPr>
            </a:p>
          </p:txBody>
        </p:sp>
      </p:grpSp>
      <p:grpSp>
        <p:nvGrpSpPr>
          <p:cNvPr id="49" name="Today's Weather">
            <a:extLst>
              <a:ext uri="{FF2B5EF4-FFF2-40B4-BE49-F238E27FC236}">
                <a16:creationId xmlns:a16="http://schemas.microsoft.com/office/drawing/2014/main" id="{2275A05C-B5CE-42C6-9EA0-0558EC90A6B1}"/>
              </a:ext>
            </a:extLst>
          </p:cNvPr>
          <p:cNvGrpSpPr/>
          <p:nvPr/>
        </p:nvGrpSpPr>
        <p:grpSpPr>
          <a:xfrm>
            <a:off x="5674958" y="1894485"/>
            <a:ext cx="2360582" cy="1141050"/>
            <a:chOff x="730057" y="3781520"/>
            <a:chExt cx="7035002" cy="3400555"/>
          </a:xfrm>
        </p:grpSpPr>
        <p:sp>
          <p:nvSpPr>
            <p:cNvPr id="50" name="Weather Condition">
              <a:extLst>
                <a:ext uri="{FF2B5EF4-FFF2-40B4-BE49-F238E27FC236}">
                  <a16:creationId xmlns:a16="http://schemas.microsoft.com/office/drawing/2014/main" id="{7F20BADD-1961-4E4A-A709-0A7818541C19}"/>
                </a:ext>
              </a:extLst>
            </p:cNvPr>
            <p:cNvSpPr txBox="1"/>
            <p:nvPr/>
          </p:nvSpPr>
          <p:spPr>
            <a:xfrm>
              <a:off x="1702949" y="460785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51" name="Thunderstorm">
              <a:extLst>
                <a:ext uri="{FF2B5EF4-FFF2-40B4-BE49-F238E27FC236}">
                  <a16:creationId xmlns:a16="http://schemas.microsoft.com/office/drawing/2014/main" id="{7E70AA6F-2387-4C9D-A6EE-85BFB776DFC2}"/>
                </a:ext>
              </a:extLst>
            </p:cNvPr>
            <p:cNvGrpSpPr/>
            <p:nvPr/>
          </p:nvGrpSpPr>
          <p:grpSpPr>
            <a:xfrm>
              <a:off x="730057" y="4486301"/>
              <a:ext cx="1080120" cy="1135021"/>
              <a:chOff x="730057" y="4486301"/>
              <a:chExt cx="1080120" cy="1135021"/>
            </a:xfrm>
          </p:grpSpPr>
          <p:grpSp>
            <p:nvGrpSpPr>
              <p:cNvPr id="59" name="Rain">
                <a:extLst>
                  <a:ext uri="{FF2B5EF4-FFF2-40B4-BE49-F238E27FC236}">
                    <a16:creationId xmlns:a16="http://schemas.microsoft.com/office/drawing/2014/main" id="{F7798C25-DA09-4C68-97D1-69398FA17B66}"/>
                  </a:ext>
                </a:extLst>
              </p:cNvPr>
              <p:cNvGrpSpPr/>
              <p:nvPr/>
            </p:nvGrpSpPr>
            <p:grpSpPr>
              <a:xfrm>
                <a:off x="862814" y="5223726"/>
                <a:ext cx="778037" cy="397596"/>
                <a:chOff x="862814" y="5223726"/>
                <a:chExt cx="778037" cy="397596"/>
              </a:xfrm>
            </p:grpSpPr>
            <p:sp>
              <p:nvSpPr>
                <p:cNvPr id="67" name="Rain Drop">
                  <a:extLst>
                    <a:ext uri="{FF2B5EF4-FFF2-40B4-BE49-F238E27FC236}">
                      <a16:creationId xmlns:a16="http://schemas.microsoft.com/office/drawing/2014/main" id="{42C09C80-57D1-4F6F-A7B3-0D26262ECE51}"/>
                    </a:ext>
                  </a:extLst>
                </p:cNvPr>
                <p:cNvSpPr/>
                <p:nvPr/>
              </p:nvSpPr>
              <p:spPr>
                <a:xfrm rot="1800000">
                  <a:off x="862814" y="5254757"/>
                  <a:ext cx="45719" cy="3600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8" name="Rain Drop">
                  <a:extLst>
                    <a:ext uri="{FF2B5EF4-FFF2-40B4-BE49-F238E27FC236}">
                      <a16:creationId xmlns:a16="http://schemas.microsoft.com/office/drawing/2014/main" id="{7EBB7023-2310-4C6C-87F9-F8D41B51FCEA}"/>
                    </a:ext>
                  </a:extLst>
                </p:cNvPr>
                <p:cNvSpPr/>
                <p:nvPr/>
              </p:nvSpPr>
              <p:spPr>
                <a:xfrm rot="1800000">
                  <a:off x="1145772" y="5253402"/>
                  <a:ext cx="45719" cy="3600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9" name="Rain Drop">
                  <a:extLst>
                    <a:ext uri="{FF2B5EF4-FFF2-40B4-BE49-F238E27FC236}">
                      <a16:creationId xmlns:a16="http://schemas.microsoft.com/office/drawing/2014/main" id="{C8CC3310-56B0-4905-8CFD-DFF0609AF474}"/>
                    </a:ext>
                  </a:extLst>
                </p:cNvPr>
                <p:cNvSpPr/>
                <p:nvPr/>
              </p:nvSpPr>
              <p:spPr>
                <a:xfrm rot="1800000">
                  <a:off x="1403106" y="5223726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  <p:sp>
              <p:nvSpPr>
                <p:cNvPr id="129" name="Rain Drop">
                  <a:extLst>
                    <a:ext uri="{FF2B5EF4-FFF2-40B4-BE49-F238E27FC236}">
                      <a16:creationId xmlns:a16="http://schemas.microsoft.com/office/drawing/2014/main" id="{4523E132-D40E-4BA7-A067-67ED5572D62A}"/>
                    </a:ext>
                  </a:extLst>
                </p:cNvPr>
                <p:cNvSpPr/>
                <p:nvPr/>
              </p:nvSpPr>
              <p:spPr>
                <a:xfrm rot="1800000">
                  <a:off x="1595132" y="5261285"/>
                  <a:ext cx="45719" cy="3600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/>
                </a:p>
              </p:txBody>
            </p:sp>
          </p:grpSp>
          <p:grpSp>
            <p:nvGrpSpPr>
              <p:cNvPr id="60" name="Cloud">
                <a:extLst>
                  <a:ext uri="{FF2B5EF4-FFF2-40B4-BE49-F238E27FC236}">
                    <a16:creationId xmlns:a16="http://schemas.microsoft.com/office/drawing/2014/main" id="{95AE2B68-C87A-4534-87F3-D7DBC39F984A}"/>
                  </a:ext>
                </a:extLst>
              </p:cNvPr>
              <p:cNvGrpSpPr/>
              <p:nvPr/>
            </p:nvGrpSpPr>
            <p:grpSpPr>
              <a:xfrm>
                <a:off x="730057" y="4486301"/>
                <a:ext cx="1080120" cy="699725"/>
                <a:chOff x="730057" y="4486301"/>
                <a:chExt cx="1080120" cy="699725"/>
              </a:xfrm>
              <a:solidFill>
                <a:srgbClr val="E5E5E5"/>
              </a:solidFill>
            </p:grpSpPr>
            <p:sp>
              <p:nvSpPr>
                <p:cNvPr id="64" name="Rounded Rectangle 12">
                  <a:extLst>
                    <a:ext uri="{FF2B5EF4-FFF2-40B4-BE49-F238E27FC236}">
                      <a16:creationId xmlns:a16="http://schemas.microsoft.com/office/drawing/2014/main" id="{26685379-1F95-441B-9A64-7B98D3D58C3A}"/>
                    </a:ext>
                  </a:extLst>
                </p:cNvPr>
                <p:cNvSpPr/>
                <p:nvPr/>
              </p:nvSpPr>
              <p:spPr>
                <a:xfrm>
                  <a:off x="730057" y="4753978"/>
                  <a:ext cx="1080120" cy="43204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5" name="Oval 13">
                  <a:extLst>
                    <a:ext uri="{FF2B5EF4-FFF2-40B4-BE49-F238E27FC236}">
                      <a16:creationId xmlns:a16="http://schemas.microsoft.com/office/drawing/2014/main" id="{B0603ED7-6E62-4425-B471-D23FBFB76868}"/>
                    </a:ext>
                  </a:extLst>
                </p:cNvPr>
                <p:cNvSpPr/>
                <p:nvPr/>
              </p:nvSpPr>
              <p:spPr>
                <a:xfrm>
                  <a:off x="890885" y="4486301"/>
                  <a:ext cx="469848" cy="4698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  <p:sp>
              <p:nvSpPr>
                <p:cNvPr id="66" name="Oval 37">
                  <a:extLst>
                    <a:ext uri="{FF2B5EF4-FFF2-40B4-BE49-F238E27FC236}">
                      <a16:creationId xmlns:a16="http://schemas.microsoft.com/office/drawing/2014/main" id="{022B62F3-2E0F-4DAA-ACCD-8E53BCC2624B}"/>
                    </a:ext>
                  </a:extLst>
                </p:cNvPr>
                <p:cNvSpPr/>
                <p:nvPr/>
              </p:nvSpPr>
              <p:spPr>
                <a:xfrm>
                  <a:off x="1233099" y="4584489"/>
                  <a:ext cx="352356" cy="3523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/>
                </a:p>
              </p:txBody>
            </p:sp>
          </p:grpSp>
        </p:grpSp>
        <p:sp>
          <p:nvSpPr>
            <p:cNvPr id="52" name="Temperature">
              <a:extLst>
                <a:ext uri="{FF2B5EF4-FFF2-40B4-BE49-F238E27FC236}">
                  <a16:creationId xmlns:a16="http://schemas.microsoft.com/office/drawing/2014/main" id="{6A2FDCA6-2A99-494E-97DC-AE6AF1F24C22}"/>
                </a:ext>
              </a:extLst>
            </p:cNvPr>
            <p:cNvSpPr txBox="1"/>
            <p:nvPr/>
          </p:nvSpPr>
          <p:spPr>
            <a:xfrm>
              <a:off x="4180420" y="3781520"/>
              <a:ext cx="3584639" cy="2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2°</a:t>
              </a:r>
            </a:p>
          </p:txBody>
        </p:sp>
        <p:sp>
          <p:nvSpPr>
            <p:cNvPr id="132" name="Weather Condition">
              <a:extLst>
                <a:ext uri="{FF2B5EF4-FFF2-40B4-BE49-F238E27FC236}">
                  <a16:creationId xmlns:a16="http://schemas.microsoft.com/office/drawing/2014/main" id="{6BB56318-C7D4-418F-84FF-81067B520C0A}"/>
                </a:ext>
              </a:extLst>
            </p:cNvPr>
            <p:cNvSpPr txBox="1"/>
            <p:nvPr/>
          </p:nvSpPr>
          <p:spPr>
            <a:xfrm>
              <a:off x="1018013" y="6030598"/>
              <a:ext cx="2163350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검출되지 않음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5" name="Weather Condition">
              <a:extLst>
                <a:ext uri="{FF2B5EF4-FFF2-40B4-BE49-F238E27FC236}">
                  <a16:creationId xmlns:a16="http://schemas.microsoft.com/office/drawing/2014/main" id="{D18F36F0-5FAB-49EF-8DEA-7D56ADA02B19}"/>
                </a:ext>
              </a:extLst>
            </p:cNvPr>
            <p:cNvSpPr txBox="1"/>
            <p:nvPr/>
          </p:nvSpPr>
          <p:spPr>
            <a:xfrm>
              <a:off x="4646040" y="603059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닫힘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8" name="Temperature">
              <a:extLst>
                <a:ext uri="{FF2B5EF4-FFF2-40B4-BE49-F238E27FC236}">
                  <a16:creationId xmlns:a16="http://schemas.microsoft.com/office/drawing/2014/main" id="{68E906AA-9210-4B33-85FE-2BAD6068E587}"/>
                </a:ext>
              </a:extLst>
            </p:cNvPr>
            <p:cNvSpPr txBox="1"/>
            <p:nvPr/>
          </p:nvSpPr>
          <p:spPr>
            <a:xfrm>
              <a:off x="5883073" y="5262899"/>
              <a:ext cx="1528666" cy="82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t" pitchFamily="2" charset="0"/>
                  <a:ea typeface="Roboto Lt" pitchFamily="2" charset="0"/>
                </a:rPr>
                <a:t>23°</a:t>
              </a:r>
            </a:p>
          </p:txBody>
        </p:sp>
        <p:sp>
          <p:nvSpPr>
            <p:cNvPr id="153" name="Weather Condition">
              <a:extLst>
                <a:ext uri="{FF2B5EF4-FFF2-40B4-BE49-F238E27FC236}">
                  <a16:creationId xmlns:a16="http://schemas.microsoft.com/office/drawing/2014/main" id="{D2EC60BD-A8F1-45F9-8910-BA6E3A23469C}"/>
                </a:ext>
              </a:extLst>
            </p:cNvPr>
            <p:cNvSpPr txBox="1"/>
            <p:nvPr/>
          </p:nvSpPr>
          <p:spPr>
            <a:xfrm>
              <a:off x="1018013" y="6517938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80%</a:t>
              </a:r>
            </a:p>
          </p:txBody>
        </p:sp>
        <p:sp>
          <p:nvSpPr>
            <p:cNvPr id="156" name="Weather Condition">
              <a:extLst>
                <a:ext uri="{FF2B5EF4-FFF2-40B4-BE49-F238E27FC236}">
                  <a16:creationId xmlns:a16="http://schemas.microsoft.com/office/drawing/2014/main" id="{E557EA60-E0EA-4F0D-A1F4-AADE13BFC0C0}"/>
                </a:ext>
              </a:extLst>
            </p:cNvPr>
            <p:cNvSpPr txBox="1"/>
            <p:nvPr/>
          </p:nvSpPr>
          <p:spPr>
            <a:xfrm>
              <a:off x="4646040" y="6540009"/>
              <a:ext cx="1962103" cy="64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깨끗함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DA444E1-8A7A-454D-AA5A-FA03BD21CAA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flipH="1">
            <a:off x="5646914" y="2699743"/>
            <a:ext cx="124224" cy="90358"/>
          </a:xfrm>
          <a:prstGeom prst="rect">
            <a:avLst/>
          </a:prstGeom>
        </p:spPr>
      </p:pic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8A2681E3-8B6D-4387-BE3E-DDF90B2B6323}"/>
              </a:ext>
            </a:extLst>
          </p:cNvPr>
          <p:cNvGrpSpPr/>
          <p:nvPr/>
        </p:nvGrpSpPr>
        <p:grpSpPr>
          <a:xfrm>
            <a:off x="6807494" y="2695035"/>
            <a:ext cx="113937" cy="107196"/>
            <a:chOff x="5646914" y="2835275"/>
            <a:chExt cx="332388" cy="312723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6201178-A30E-442F-88F5-0C2FEA4F0D6F}"/>
                </a:ext>
              </a:extLst>
            </p:cNvPr>
            <p:cNvSpPr/>
            <p:nvPr/>
          </p:nvSpPr>
          <p:spPr>
            <a:xfrm>
              <a:off x="5646914" y="2835275"/>
              <a:ext cx="332388" cy="312723"/>
            </a:xfrm>
            <a:prstGeom prst="rect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A2987723-9485-437F-8BED-EB2BBB2BC797}"/>
                </a:ext>
              </a:extLst>
            </p:cNvPr>
            <p:cNvCxnSpPr>
              <a:cxnSpLocks/>
              <a:stCxn id="226" idx="0"/>
              <a:endCxn id="226" idx="2"/>
            </p:cNvCxnSpPr>
            <p:nvPr/>
          </p:nvCxnSpPr>
          <p:spPr>
            <a:xfrm>
              <a:off x="5813108" y="2835275"/>
              <a:ext cx="0" cy="31272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4C2273E8-F78B-4A19-85EF-7CD956D9E2B6}"/>
                </a:ext>
              </a:extLst>
            </p:cNvPr>
            <p:cNvCxnSpPr>
              <a:cxnSpLocks/>
              <a:stCxn id="226" idx="1"/>
              <a:endCxn id="226" idx="3"/>
            </p:cNvCxnSpPr>
            <p:nvPr/>
          </p:nvCxnSpPr>
          <p:spPr>
            <a:xfrm>
              <a:off x="5646914" y="2991637"/>
              <a:ext cx="332388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DBEE91A9-C38F-4B57-BF43-3938BE39BCDC}"/>
              </a:ext>
            </a:extLst>
          </p:cNvPr>
          <p:cNvCxnSpPr/>
          <p:nvPr/>
        </p:nvCxnSpPr>
        <p:spPr>
          <a:xfrm flipV="1">
            <a:off x="7346950" y="2382671"/>
            <a:ext cx="136118" cy="2113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49A8CC50-C194-442B-ACE3-45BB79227D6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5656594" y="2852242"/>
            <a:ext cx="132222" cy="132222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61AB895-EF62-4473-9999-65E763AC357A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6756622" y="2812448"/>
            <a:ext cx="215681" cy="215681"/>
          </a:xfrm>
          <a:prstGeom prst="rect">
            <a:avLst/>
          </a:prstGeom>
        </p:spPr>
      </p:pic>
      <p:grpSp>
        <p:nvGrpSpPr>
          <p:cNvPr id="157" name="Category 1">
            <a:extLst>
              <a:ext uri="{FF2B5EF4-FFF2-40B4-BE49-F238E27FC236}">
                <a16:creationId xmlns:a16="http://schemas.microsoft.com/office/drawing/2014/main" id="{91B6D9D2-B625-4099-8E86-917CF816651F}"/>
              </a:ext>
            </a:extLst>
          </p:cNvPr>
          <p:cNvGrpSpPr/>
          <p:nvPr/>
        </p:nvGrpSpPr>
        <p:grpSpPr>
          <a:xfrm>
            <a:off x="5571579" y="3217915"/>
            <a:ext cx="2205432" cy="1084347"/>
            <a:chOff x="285032" y="1511138"/>
            <a:chExt cx="6745134" cy="3165559"/>
          </a:xfrm>
        </p:grpSpPr>
        <p:grpSp>
          <p:nvGrpSpPr>
            <p:cNvPr id="158" name="On">
              <a:extLst>
                <a:ext uri="{FF2B5EF4-FFF2-40B4-BE49-F238E27FC236}">
                  <a16:creationId xmlns:a16="http://schemas.microsoft.com/office/drawing/2014/main" id="{8FBF3A66-AD40-40EE-A4B6-82874ACEFAFE}"/>
                </a:ext>
              </a:extLst>
            </p:cNvPr>
            <p:cNvGrpSpPr/>
            <p:nvPr/>
          </p:nvGrpSpPr>
          <p:grpSpPr>
            <a:xfrm>
              <a:off x="4808658" y="2220422"/>
              <a:ext cx="1858343" cy="458569"/>
              <a:chOff x="4775819" y="3189505"/>
              <a:chExt cx="1858343" cy="458569"/>
            </a:xfrm>
          </p:grpSpPr>
          <p:sp>
            <p:nvSpPr>
              <p:cNvPr id="169" name="Button Background">
                <a:extLst>
                  <a:ext uri="{FF2B5EF4-FFF2-40B4-BE49-F238E27FC236}">
                    <a16:creationId xmlns:a16="http://schemas.microsoft.com/office/drawing/2014/main" id="{12FFEBE0-D221-4AE5-ADD3-66F8060A4A6C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170" name="Toggle Button">
                <a:extLst>
                  <a:ext uri="{FF2B5EF4-FFF2-40B4-BE49-F238E27FC236}">
                    <a16:creationId xmlns:a16="http://schemas.microsoft.com/office/drawing/2014/main" id="{59F075FF-81FF-4111-ADC8-0A6F7799F758}"/>
                  </a:ext>
                </a:extLst>
              </p:cNvPr>
              <p:cNvSpPr/>
              <p:nvPr/>
            </p:nvSpPr>
            <p:spPr>
              <a:xfrm>
                <a:off x="5710238" y="3217267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rgbClr val="33B5E5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latin typeface="Roboto" pitchFamily="2" charset="0"/>
                    <a:ea typeface="Roboto" pitchFamily="2" charset="0"/>
                  </a:rPr>
                  <a:t>ON</a:t>
                </a:r>
              </a:p>
            </p:txBody>
          </p:sp>
        </p:grpSp>
        <p:grpSp>
          <p:nvGrpSpPr>
            <p:cNvPr id="159" name="Off">
              <a:extLst>
                <a:ext uri="{FF2B5EF4-FFF2-40B4-BE49-F238E27FC236}">
                  <a16:creationId xmlns:a16="http://schemas.microsoft.com/office/drawing/2014/main" id="{875A031D-95F7-4DD7-B127-B6BD630F8C99}"/>
                </a:ext>
              </a:extLst>
            </p:cNvPr>
            <p:cNvGrpSpPr/>
            <p:nvPr/>
          </p:nvGrpSpPr>
          <p:grpSpPr>
            <a:xfrm>
              <a:off x="4784846" y="3185349"/>
              <a:ext cx="1858343" cy="458569"/>
              <a:chOff x="4775819" y="3189505"/>
              <a:chExt cx="1858343" cy="458569"/>
            </a:xfrm>
          </p:grpSpPr>
          <p:sp>
            <p:nvSpPr>
              <p:cNvPr id="167" name="Button Background">
                <a:extLst>
                  <a:ext uri="{FF2B5EF4-FFF2-40B4-BE49-F238E27FC236}">
                    <a16:creationId xmlns:a16="http://schemas.microsoft.com/office/drawing/2014/main" id="{98FB07A9-CFAC-4844-97EF-ABA408FC98B0}"/>
                  </a:ext>
                </a:extLst>
              </p:cNvPr>
              <p:cNvSpPr/>
              <p:nvPr/>
            </p:nvSpPr>
            <p:spPr>
              <a:xfrm>
                <a:off x="4775819" y="3189505"/>
                <a:ext cx="1858343" cy="458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  <p:sp>
            <p:nvSpPr>
              <p:cNvPr id="168" name="Toggle Button">
                <a:extLst>
                  <a:ext uri="{FF2B5EF4-FFF2-40B4-BE49-F238E27FC236}">
                    <a16:creationId xmlns:a16="http://schemas.microsoft.com/office/drawing/2014/main" id="{EFAF455E-0F57-4E4E-BB45-9F126844A25C}"/>
                  </a:ext>
                </a:extLst>
              </p:cNvPr>
              <p:cNvSpPr/>
              <p:nvPr/>
            </p:nvSpPr>
            <p:spPr>
              <a:xfrm>
                <a:off x="4808658" y="3217672"/>
                <a:ext cx="900112" cy="402233"/>
              </a:xfrm>
              <a:prstGeom prst="roundRect">
                <a:avLst>
                  <a:gd name="adj" fmla="val 36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bg1">
                        <a:lumMod val="75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OFF</a:t>
                </a:r>
              </a:p>
            </p:txBody>
          </p:sp>
        </p:grpSp>
        <p:sp>
          <p:nvSpPr>
            <p:cNvPr id="160" name="Option 3">
              <a:extLst>
                <a:ext uri="{FF2B5EF4-FFF2-40B4-BE49-F238E27FC236}">
                  <a16:creationId xmlns:a16="http://schemas.microsoft.com/office/drawing/2014/main" id="{45CA1E3B-A989-42D7-AB7F-FA4FB7744A5D}"/>
                </a:ext>
              </a:extLst>
            </p:cNvPr>
            <p:cNvSpPr txBox="1"/>
            <p:nvPr/>
          </p:nvSpPr>
          <p:spPr>
            <a:xfrm>
              <a:off x="369411" y="4092672"/>
              <a:ext cx="4415436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 설정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…</a:t>
              </a:r>
            </a:p>
          </p:txBody>
        </p:sp>
        <p:cxnSp>
          <p:nvCxnSpPr>
            <p:cNvPr id="161" name="Divider 2">
              <a:extLst>
                <a:ext uri="{FF2B5EF4-FFF2-40B4-BE49-F238E27FC236}">
                  <a16:creationId xmlns:a16="http://schemas.microsoft.com/office/drawing/2014/main" id="{60ABF969-6F61-4EC9-8744-D17677A1847E}"/>
                </a:ext>
              </a:extLst>
            </p:cNvPr>
            <p:cNvCxnSpPr/>
            <p:nvPr/>
          </p:nvCxnSpPr>
          <p:spPr>
            <a:xfrm>
              <a:off x="285032" y="3880579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ption 2">
              <a:extLst>
                <a:ext uri="{FF2B5EF4-FFF2-40B4-BE49-F238E27FC236}">
                  <a16:creationId xmlns:a16="http://schemas.microsoft.com/office/drawing/2014/main" id="{6BFDF1B0-2E0D-4165-8D5C-4E05AD1C69A6}"/>
                </a:ext>
              </a:extLst>
            </p:cNvPr>
            <p:cNvSpPr txBox="1"/>
            <p:nvPr/>
          </p:nvSpPr>
          <p:spPr>
            <a:xfrm>
              <a:off x="369411" y="3132063"/>
              <a:ext cx="2189543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스마트 모드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163" name="Divider 1">
              <a:extLst>
                <a:ext uri="{FF2B5EF4-FFF2-40B4-BE49-F238E27FC236}">
                  <a16:creationId xmlns:a16="http://schemas.microsoft.com/office/drawing/2014/main" id="{D9764BD3-AC25-4AED-A11F-11BDC9F4BD02}"/>
                </a:ext>
              </a:extLst>
            </p:cNvPr>
            <p:cNvCxnSpPr/>
            <p:nvPr/>
          </p:nvCxnSpPr>
          <p:spPr>
            <a:xfrm>
              <a:off x="285033" y="2929235"/>
              <a:ext cx="6745133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ption 1">
              <a:extLst>
                <a:ext uri="{FF2B5EF4-FFF2-40B4-BE49-F238E27FC236}">
                  <a16:creationId xmlns:a16="http://schemas.microsoft.com/office/drawing/2014/main" id="{B3D01E97-D9D8-417F-8D7A-5703EF07EC88}"/>
                </a:ext>
              </a:extLst>
            </p:cNvPr>
            <p:cNvSpPr txBox="1"/>
            <p:nvPr/>
          </p:nvSpPr>
          <p:spPr>
            <a:xfrm>
              <a:off x="369411" y="2188135"/>
              <a:ext cx="1872208" cy="58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창문 닫기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66" name="Title">
              <a:extLst>
                <a:ext uri="{FF2B5EF4-FFF2-40B4-BE49-F238E27FC236}">
                  <a16:creationId xmlns:a16="http://schemas.microsoft.com/office/drawing/2014/main" id="{C283534E-8AA8-4A52-9605-9583D4D2174F}"/>
                </a:ext>
              </a:extLst>
            </p:cNvPr>
            <p:cNvSpPr txBox="1"/>
            <p:nvPr/>
          </p:nvSpPr>
          <p:spPr>
            <a:xfrm>
              <a:off x="369411" y="1511138"/>
              <a:ext cx="2424653" cy="67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33B5E5"/>
                  </a:solidFill>
                  <a:latin typeface="Roboto" pitchFamily="2" charset="0"/>
                  <a:ea typeface="Roboto" pitchFamily="2" charset="0"/>
                </a:rPr>
                <a:t>설정</a:t>
              </a:r>
              <a:endParaRPr lang="en-US" sz="900" b="1" dirty="0">
                <a:solidFill>
                  <a:srgbClr val="33B5E5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288</Words>
  <Application>Microsoft Office PowerPoint</Application>
  <PresentationFormat>화면 슬라이드 쇼(4:3)</PresentationFormat>
  <Paragraphs>75</Paragraphs>
  <Slides>11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Roboto Lt</vt:lpstr>
      <vt:lpstr>나눔바른고딕</vt:lpstr>
      <vt:lpstr>배달의민족 주아</vt:lpstr>
      <vt:lpstr>Arial</vt:lpstr>
      <vt:lpstr>Playfair Display</vt:lpstr>
      <vt:lpstr>PT Serif</vt:lpstr>
      <vt:lpstr>Roboto</vt:lpstr>
      <vt:lpstr>Portia template</vt:lpstr>
      <vt:lpstr> 클리네요</vt:lpstr>
      <vt:lpstr>PowerPoint 프레젠테이션</vt:lpstr>
      <vt:lpstr>1. 기획 동기 및 의도</vt:lpstr>
      <vt:lpstr>PowerPoint 프레젠테이션</vt:lpstr>
      <vt:lpstr>고질적인 불편함!</vt:lpstr>
      <vt:lpstr>개발 의도</vt:lpstr>
      <vt:lpstr>개발 환경 (예상)</vt:lpstr>
      <vt:lpstr>주요 기능</vt:lpstr>
      <vt:lpstr>PowerPoint 프레젠테이션</vt:lpstr>
      <vt:lpstr>궁금해하실 내용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클리네어</dc:title>
  <cp:lastModifiedBy>유성진</cp:lastModifiedBy>
  <cp:revision>25</cp:revision>
  <dcterms:modified xsi:type="dcterms:W3CDTF">2024-07-09T04:09:24Z</dcterms:modified>
</cp:coreProperties>
</file>